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2"/>
    <p:sldId id="258" r:id="rId3"/>
    <p:sldId id="297" r:id="rId4"/>
    <p:sldId id="315"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3" r:id="rId18"/>
    <p:sldId id="314" r:id="rId19"/>
    <p:sldId id="31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963" autoAdjust="0"/>
  </p:normalViewPr>
  <p:slideViewPr>
    <p:cSldViewPr snapToGrid="0">
      <p:cViewPr>
        <p:scale>
          <a:sx n="66" d="100"/>
          <a:sy n="66" d="100"/>
        </p:scale>
        <p:origin x="-1291" y="-4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2020/5/15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extLst>
      <p:ext uri="{BB962C8B-B14F-4D97-AF65-F5344CB8AC3E}">
        <p14:creationId xmlns:p14="http://schemas.microsoft.com/office/powerpoint/2010/main" val="158991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更多模板请关注：https://haosc.tukuppt.com</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更多模板请关注：https://haosc.tukuppt.com</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2020/5/15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2020/5/15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audio" Target="../media/media1.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6.xml"/><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audio" Target="../media/media1.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8400" y="2948004"/>
            <a:ext cx="12956176" cy="1015663"/>
          </a:xfrm>
          <a:prstGeom prst="rect">
            <a:avLst/>
          </a:prstGeom>
          <a:noFill/>
        </p:spPr>
        <p:txBody>
          <a:bodyPr wrap="square" rtlCol="0">
            <a:spAutoFit/>
          </a:bodyPr>
          <a:lstStyle/>
          <a:p>
            <a:pPr algn="ctr"/>
            <a:r>
              <a:rPr lang="en-US" altLang="zh-CN" sz="6000" b="1" smtClean="0">
                <a:solidFill>
                  <a:schemeClr val="bg1">
                    <a:lumMod val="95000"/>
                  </a:schemeClr>
                </a:solidFill>
                <a:latin typeface="微软雅黑" panose="020B0503020204020204" pitchFamily="34" charset="-122"/>
                <a:ea typeface="微软雅黑" panose="020B0503020204020204" pitchFamily="34" charset="-122"/>
              </a:rPr>
              <a:t>ThinkPHP</a:t>
            </a:r>
            <a:r>
              <a:rPr lang="zh-CN" altLang="en-US" sz="6000" b="1" smtClean="0">
                <a:solidFill>
                  <a:schemeClr val="bg1">
                    <a:lumMod val="95000"/>
                  </a:schemeClr>
                </a:solidFill>
                <a:latin typeface="微软雅黑" panose="020B0503020204020204" pitchFamily="34" charset="-122"/>
                <a:ea typeface="微软雅黑" panose="020B0503020204020204" pitchFamily="34" charset="-122"/>
              </a:rPr>
              <a:t>内核仿拉勾网人才系统</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7366141" y="5811080"/>
            <a:ext cx="4556759" cy="584751"/>
          </a:xfrm>
          <a:prstGeom prst="rect">
            <a:avLst/>
          </a:prstGeom>
          <a:noFill/>
        </p:spPr>
        <p:txBody>
          <a:bodyPr wrap="squar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3200" dirty="0">
                <a:solidFill>
                  <a:srgbClr val="0070C0"/>
                </a:solidFill>
                <a:latin typeface="微软雅黑" panose="020B0503020204020204" pitchFamily="34" charset="-122"/>
                <a:ea typeface="微软雅黑" panose="020B0503020204020204" pitchFamily="34" charset="-122"/>
              </a:rPr>
              <a:t>答辩</a:t>
            </a:r>
            <a:r>
              <a:rPr lang="zh-CN" altLang="en-US" sz="3200">
                <a:solidFill>
                  <a:srgbClr val="0070C0"/>
                </a:solidFill>
                <a:latin typeface="微软雅黑" panose="020B0503020204020204" pitchFamily="34" charset="-122"/>
                <a:ea typeface="微软雅黑" panose="020B0503020204020204" pitchFamily="34" charset="-122"/>
              </a:rPr>
              <a:t>人：张 艳</a:t>
            </a:r>
            <a:endParaRPr lang="zh-CN" altLang="en-US" sz="32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4926" y="0"/>
            <a:ext cx="5969679" cy="2802666"/>
          </a:xfrm>
          <a:prstGeom prst="rect">
            <a:avLst/>
          </a:prstGeom>
        </p:spPr>
      </p:pic>
      <p:sp>
        <p:nvSpPr>
          <p:cNvPr id="11" name="Freeform 7"/>
          <p:cNvSpPr>
            <a:spLocks noChangeAspect="1" noEditPoints="1"/>
          </p:cNvSpPr>
          <p:nvPr/>
        </p:nvSpPr>
        <p:spPr bwMode="auto">
          <a:xfrm>
            <a:off x="7265220" y="5659144"/>
            <a:ext cx="820606" cy="8265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09600" y="6311900"/>
            <a:ext cx="406400" cy="406400"/>
          </a:xfrm>
          <a:prstGeom prst="rect">
            <a:avLst/>
          </a:prstGeom>
        </p:spPr>
      </p:pic>
      <p:grpSp>
        <p:nvGrpSpPr>
          <p:cNvPr id="16" name="组合 15"/>
          <p:cNvGrpSpPr/>
          <p:nvPr/>
        </p:nvGrpSpPr>
        <p:grpSpPr>
          <a:xfrm>
            <a:off x="1040658" y="5671657"/>
            <a:ext cx="820606" cy="826534"/>
            <a:chOff x="1040658" y="5567482"/>
            <a:chExt cx="820606" cy="826534"/>
          </a:xfrm>
        </p:grpSpPr>
        <p:grpSp>
          <p:nvGrpSpPr>
            <p:cNvPr id="5" name="组合 4"/>
            <p:cNvGrpSpPr/>
            <p:nvPr/>
          </p:nvGrpSpPr>
          <p:grpSpPr>
            <a:xfrm>
              <a:off x="1040658" y="5567482"/>
              <a:ext cx="820606" cy="826534"/>
              <a:chOff x="1796831" y="5536039"/>
              <a:chExt cx="820606" cy="826534"/>
            </a:xfrm>
          </p:grpSpPr>
          <p:sp>
            <p:nvSpPr>
              <p:cNvPr id="14" name="Freeform 7"/>
              <p:cNvSpPr>
                <a:spLocks noChangeAspect="1" noEditPoints="1"/>
              </p:cNvSpPr>
              <p:nvPr/>
            </p:nvSpPr>
            <p:spPr bwMode="auto">
              <a:xfrm>
                <a:off x="1796831" y="5536039"/>
                <a:ext cx="820606" cy="8265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1026" name="Picture 2" descr="C:\Users\Administrator\Documents\Tencent Files\1983275302\Image\C2C\)R~$V27EFH]P01([[JVH7YY.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9483" y="5635881"/>
                <a:ext cx="547567" cy="65286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流程图: 联系 5"/>
            <p:cNvSpPr/>
            <p:nvPr/>
          </p:nvSpPr>
          <p:spPr>
            <a:xfrm>
              <a:off x="1296365" y="5718480"/>
              <a:ext cx="312516" cy="27527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80160" y="5979811"/>
              <a:ext cx="547567" cy="3216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6"/>
          <p:cNvSpPr txBox="1"/>
          <p:nvPr/>
        </p:nvSpPr>
        <p:spPr>
          <a:xfrm>
            <a:off x="1527410" y="5807533"/>
            <a:ext cx="4556759" cy="584751"/>
          </a:xfrm>
          <a:prstGeom prst="rect">
            <a:avLst/>
          </a:prstGeom>
          <a:noFill/>
        </p:spPr>
        <p:txBody>
          <a:bodyPr wrap="squar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3200" smtClean="0">
                <a:solidFill>
                  <a:srgbClr val="0070C0"/>
                </a:solidFill>
                <a:latin typeface="微软雅黑" panose="020B0503020204020204" pitchFamily="34" charset="-122"/>
                <a:ea typeface="微软雅黑" panose="020B0503020204020204" pitchFamily="34" charset="-122"/>
              </a:rPr>
              <a:t>指导老师：张忠磊</a:t>
            </a:r>
            <a:endParaRPr lang="zh-CN" altLang="en-US" sz="3200" dirty="0">
              <a:solidFill>
                <a:schemeClr val="tx1">
                  <a:lumMod val="65000"/>
                  <a:lumOff val="35000"/>
                </a:schemeClr>
              </a:solidFill>
              <a:latin typeface="华文行楷" pitchFamily="2" charset="-122"/>
              <a:ea typeface="华文行楷"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1983275302\Image\C2C\NM5]X_30Q53Z42PX~G4(~AL.png"/>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5744" y="1836632"/>
            <a:ext cx="6824635" cy="4321100"/>
          </a:xfrm>
          <a:prstGeom prst="rect">
            <a:avLst/>
          </a:prstGeom>
          <a:noFill/>
          <a:ln>
            <a:noFill/>
          </a:ln>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396403" y="1108968"/>
            <a:ext cx="2450957" cy="419872"/>
            <a:chOff x="396403" y="1108968"/>
            <a:chExt cx="2450957"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396403" y="1108968"/>
              <a:ext cx="2450957" cy="383939"/>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系统管理员模块设计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29283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ocuments\Tencent Files\1983275302\Image\C2C\1)73X[A(8EX`1))UGU22L%9.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3972" y="1374735"/>
            <a:ext cx="9650048" cy="502606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425752" y="1108968"/>
            <a:ext cx="2400000" cy="419872"/>
            <a:chOff x="425752" y="1108968"/>
            <a:chExt cx="2400000"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企业模块设计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47183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istrator\Documents\Tencent Files\1983275302\Image\C2C\%LC03}B298`A2DY0GQMH(WV.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7040" y="1181797"/>
            <a:ext cx="8340243" cy="57253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425752" y="1108968"/>
            <a:ext cx="2400000" cy="419872"/>
            <a:chOff x="425752" y="1108968"/>
            <a:chExt cx="2400000"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个人模块设计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93365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3507" y="1147895"/>
            <a:ext cx="10008491" cy="523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425752" y="1108968"/>
            <a:ext cx="2400000" cy="419872"/>
            <a:chOff x="425752" y="1108968"/>
            <a:chExt cx="2400000"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内容模块设计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05148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ministrator\Documents\Tencent Files\1983275302\Image\C2C\CMW(AG0K[BK73[@W72I43CS.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7564" y="1097397"/>
            <a:ext cx="7564739" cy="538162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425752" y="1108968"/>
            <a:ext cx="2400000" cy="419872"/>
            <a:chOff x="425752" y="1108968"/>
            <a:chExt cx="2400000"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工具模块设计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12672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1066" y="1379313"/>
            <a:ext cx="9551594" cy="512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425752" y="1108968"/>
            <a:ext cx="2400000" cy="419872"/>
            <a:chOff x="425752" y="1108968"/>
            <a:chExt cx="2400000"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系统模块设计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52160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6608" y="965502"/>
            <a:ext cx="10322795" cy="58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0" y="-141422"/>
            <a:ext cx="12192000" cy="1164799"/>
            <a:chOff x="0" y="-141422"/>
            <a:chExt cx="12192000" cy="1164799"/>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5" name="矩形 4"/>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12" name="组合 11"/>
          <p:cNvGrpSpPr/>
          <p:nvPr/>
        </p:nvGrpSpPr>
        <p:grpSpPr>
          <a:xfrm>
            <a:off x="19829" y="965502"/>
            <a:ext cx="1625296" cy="477747"/>
            <a:chOff x="257504" y="1051093"/>
            <a:chExt cx="1625296" cy="477747"/>
          </a:xfrm>
        </p:grpSpPr>
        <p:cxnSp>
          <p:nvCxnSpPr>
            <p:cNvPr id="13" name="直接连接符 12"/>
            <p:cNvCxnSpPr/>
            <p:nvPr/>
          </p:nvCxnSpPr>
          <p:spPr>
            <a:xfrm>
              <a:off x="298427" y="1528840"/>
              <a:ext cx="14203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p:cNvSpPr txBox="1"/>
            <p:nvPr/>
          </p:nvSpPr>
          <p:spPr>
            <a:xfrm>
              <a:off x="257504" y="1051093"/>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数据库设计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74763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6490" y="114762"/>
            <a:ext cx="1967014" cy="528946"/>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19509" y="1108968"/>
            <a:ext cx="188838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毕设总结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斜纹 19"/>
          <p:cNvSpPr/>
          <p:nvPr/>
        </p:nvSpPr>
        <p:spPr>
          <a:xfrm>
            <a:off x="1217750" y="1903936"/>
            <a:ext cx="359773" cy="359773"/>
          </a:xfrm>
          <a:prstGeom prst="diagStrip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斜纹 20"/>
          <p:cNvSpPr/>
          <p:nvPr/>
        </p:nvSpPr>
        <p:spPr>
          <a:xfrm rot="10800000">
            <a:off x="10475731" y="3202913"/>
            <a:ext cx="359773" cy="359773"/>
          </a:xfrm>
          <a:prstGeom prst="diagStrip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1559496" y="2073138"/>
            <a:ext cx="8928000" cy="1292662"/>
          </a:xfrm>
          <a:prstGeom prst="rect">
            <a:avLst/>
          </a:prstGeom>
        </p:spPr>
        <p:txBody>
          <a:bodyPr wrap="square">
            <a:spAutoFit/>
          </a:bodyPr>
          <a:lstStyle/>
          <a:p>
            <a:pPr>
              <a:lnSpc>
                <a:spcPct val="150000"/>
              </a:lnSpc>
            </a:pP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课题</a:t>
            </a:r>
            <a:r>
              <a:rPr lang="zh-CN" altLang="en-US" sz="2000" b="1"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结论： </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设计</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实现了一个</a:t>
            </a:r>
            <a:r>
              <a:rPr lang="zh-CN" altLang="zh-CN" sz="1600">
                <a:solidFill>
                  <a:schemeClr val="tx1">
                    <a:lumMod val="65000"/>
                    <a:lumOff val="35000"/>
                  </a:schemeClr>
                </a:solidFill>
                <a:latin typeface="微软雅黑" panose="020B0503020204020204" pitchFamily="34" charset="-122"/>
                <a:ea typeface="微软雅黑" panose="020B0503020204020204" pitchFamily="34" charset="-122"/>
              </a:rPr>
              <a:t>操作简单、快速高效且具有一定通用性的</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人才招聘</a:t>
            </a:r>
            <a:r>
              <a:rPr lang="zh-CN" altLang="zh-CN" sz="1600">
                <a:solidFill>
                  <a:schemeClr val="tx1">
                    <a:lumMod val="65000"/>
                    <a:lumOff val="35000"/>
                  </a:schemeClr>
                </a:solidFill>
                <a:latin typeface="微软雅黑" panose="020B0503020204020204" pitchFamily="34" charset="-122"/>
                <a:ea typeface="微软雅黑" panose="020B0503020204020204" pitchFamily="34" charset="-122"/>
              </a:rPr>
              <a:t>系统。可以为企业的招聘和求职者的应聘提供一个互利的平台，通过这个平台，可以有效解决企业和求职者的招聘和应聘问题。</a:t>
            </a:r>
          </a:p>
        </p:txBody>
      </p:sp>
      <p:sp>
        <p:nvSpPr>
          <p:cNvPr id="25" name="矩形 24"/>
          <p:cNvSpPr/>
          <p:nvPr/>
        </p:nvSpPr>
        <p:spPr>
          <a:xfrm>
            <a:off x="1263745" y="3829668"/>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01</a:t>
            </a:r>
            <a:endParaRPr lang="zh-CN" altLang="en-US" dirty="0">
              <a:solidFill>
                <a:schemeClr val="bg1"/>
              </a:solidFill>
            </a:endParaRPr>
          </a:p>
        </p:txBody>
      </p:sp>
      <p:sp>
        <p:nvSpPr>
          <p:cNvPr id="31" name="矩形 30"/>
          <p:cNvSpPr/>
          <p:nvPr/>
        </p:nvSpPr>
        <p:spPr>
          <a:xfrm>
            <a:off x="1263745" y="4749851"/>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2" name="Text Box 14"/>
          <p:cNvSpPr txBox="1">
            <a:spLocks noChangeArrowheads="1"/>
          </p:cNvSpPr>
          <p:nvPr/>
        </p:nvSpPr>
        <p:spPr bwMode="black">
          <a:xfrm>
            <a:off x="1972743" y="3863867"/>
            <a:ext cx="8659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通过此次毕业设计，我学会了如何去构建一个完整的系统。</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 Box 14"/>
          <p:cNvSpPr txBox="1">
            <a:spLocks noChangeArrowheads="1"/>
          </p:cNvSpPr>
          <p:nvPr/>
        </p:nvSpPr>
        <p:spPr bwMode="black">
          <a:xfrm>
            <a:off x="1972743" y="4753671"/>
            <a:ext cx="8659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通过此次毕业设计，</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我</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学会了</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TP</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框架的搭建流程。</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263745" y="5719054"/>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8" name="Text Box 14"/>
          <p:cNvSpPr txBox="1">
            <a:spLocks noChangeArrowheads="1"/>
          </p:cNvSpPr>
          <p:nvPr/>
        </p:nvSpPr>
        <p:spPr bwMode="black">
          <a:xfrm>
            <a:off x="1972743" y="5722874"/>
            <a:ext cx="8659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通过此次毕业设计，我学会了如何独立去思考、解决一个问题。</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0" y="-141422"/>
            <a:ext cx="12192000" cy="1164799"/>
            <a:chOff x="0" y="-141422"/>
            <a:chExt cx="12192000" cy="1164799"/>
          </a:xfrm>
        </p:grpSpPr>
        <p:sp>
          <p:nvSpPr>
            <p:cNvPr id="41"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2" name="矩形 41"/>
            <p:cNvSpPr/>
            <p:nvPr/>
          </p:nvSpPr>
          <p:spPr>
            <a:xfrm>
              <a:off x="10021150" y="-519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3"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系统设计</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总 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spTree>
    <p:extLst>
      <p:ext uri="{BB962C8B-B14F-4D97-AF65-F5344CB8AC3E}">
        <p14:creationId xmlns:p14="http://schemas.microsoft.com/office/powerpoint/2010/main" val="2552355720"/>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6490" y="114762"/>
            <a:ext cx="1967014" cy="528946"/>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亮点与不足</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5414537"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1678"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534"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5" name="文本框 13"/>
          <p:cNvSpPr txBox="1"/>
          <p:nvPr/>
        </p:nvSpPr>
        <p:spPr>
          <a:xfrm>
            <a:off x="7089778" y="3400006"/>
            <a:ext cx="3806756" cy="2193823"/>
          </a:xfrm>
          <a:prstGeom prst="rect">
            <a:avLst/>
          </a:prstGeom>
          <a:noFill/>
        </p:spPr>
        <p:txBody>
          <a:bodyPr wrap="square" lIns="115205" tIns="57603" rIns="115205" bIns="57603" rtlCol="0">
            <a:spAutoFit/>
          </a:bodyPr>
          <a:lstStyle/>
          <a:p>
            <a:pPr>
              <a:lnSpc>
                <a:spcPct val="150000"/>
              </a:lnSpc>
              <a:spcBef>
                <a:spcPct val="0"/>
              </a:spcBef>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系统功能不完善，而且有些功能并未实现，希望以后能继续改进，完善系统，同时发展移动端，实现</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PC</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端和移动端集一体的</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zy</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人才招聘系统。</a:t>
            </a:r>
            <a:endParaRPr lang="en-GB"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14"/>
          <p:cNvSpPr txBox="1"/>
          <p:nvPr/>
        </p:nvSpPr>
        <p:spPr>
          <a:xfrm>
            <a:off x="1007436" y="3400006"/>
            <a:ext cx="3765393" cy="2144900"/>
          </a:xfrm>
          <a:prstGeom prst="rect">
            <a:avLst/>
          </a:prstGeom>
          <a:noFill/>
        </p:spPr>
        <p:txBody>
          <a:bodyPr wrap="square" lIns="115205" tIns="57603" rIns="115205" bIns="57603" rtlCol="0">
            <a:spAutoFit/>
          </a:bodyPr>
          <a:lstStyle/>
          <a:p>
            <a:pPr>
              <a:lnSpc>
                <a:spcPct val="150000"/>
              </a:lnSpc>
              <a:spcBef>
                <a:spcPct val="0"/>
              </a:spcBef>
            </a:pP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在借鉴拉勾网的同时，增加了求职者与企业双方都可以浏览系统热点新闻公告栏的内容以及进行留言操作功能，而这些新闻的发布是由系统后台管理员进行发布的。</a:t>
            </a:r>
            <a:endParaRPr lang="en-GB"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1007435" y="2325031"/>
            <a:ext cx="1550424" cy="502766"/>
          </a:xfrm>
          <a:prstGeom prst="rect">
            <a:avLst/>
          </a:prstGeom>
        </p:spPr>
        <p:txBody>
          <a:bodyPr wrap="none">
            <a:spAutoFit/>
          </a:bodyPr>
          <a:lstStyle/>
          <a:p>
            <a:r>
              <a:rPr lang="zh-CN" altLang="en-US" sz="2665" b="1" dirty="0" smtClean="0">
                <a:solidFill>
                  <a:schemeClr val="tx1">
                    <a:lumMod val="75000"/>
                    <a:lumOff val="25000"/>
                  </a:schemeClr>
                </a:solidFill>
                <a:latin typeface="微软雅黑" panose="020B0503020204020204" pitchFamily="34" charset="-122"/>
                <a:ea typeface="微软雅黑" panose="020B0503020204020204" pitchFamily="34" charset="-122"/>
              </a:rPr>
              <a:t>亮点之处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9282416" y="2282447"/>
            <a:ext cx="1550424" cy="502766"/>
          </a:xfrm>
          <a:prstGeom prst="rect">
            <a:avLst/>
          </a:prstGeom>
        </p:spPr>
        <p:txBody>
          <a:bodyPr wrap="none">
            <a:spAutoFit/>
          </a:bodyPr>
          <a:lstStyle/>
          <a:p>
            <a:r>
              <a:rPr lang="zh-CN" altLang="en-US" sz="2665" b="1" dirty="0" smtClean="0">
                <a:solidFill>
                  <a:schemeClr val="tx1">
                    <a:lumMod val="75000"/>
                    <a:lumOff val="25000"/>
                  </a:schemeClr>
                </a:solidFill>
                <a:latin typeface="微软雅黑" panose="020B0503020204020204" pitchFamily="34" charset="-122"/>
                <a:ea typeface="微软雅黑" panose="020B0503020204020204" pitchFamily="34" charset="-122"/>
              </a:rPr>
              <a:t>不足之处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0" y="-141422"/>
            <a:ext cx="12192000" cy="1164799"/>
            <a:chOff x="0" y="-141422"/>
            <a:chExt cx="12192000" cy="1164799"/>
          </a:xfrm>
        </p:grpSpPr>
        <p:sp>
          <p:nvSpPr>
            <p:cNvPr id="3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39" name="矩形 38"/>
            <p:cNvSpPr/>
            <p:nvPr/>
          </p:nvSpPr>
          <p:spPr>
            <a:xfrm>
              <a:off x="10021150" y="-519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系统设计</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总 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spTree>
    <p:extLst>
      <p:ext uri="{BB962C8B-B14F-4D97-AF65-F5344CB8AC3E}">
        <p14:creationId xmlns:p14="http://schemas.microsoft.com/office/powerpoint/2010/main" val="387658376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95800" y="2832254"/>
            <a:ext cx="12956176" cy="1569660"/>
          </a:xfrm>
          <a:prstGeom prst="rect">
            <a:avLst/>
          </a:prstGeom>
          <a:noFill/>
        </p:spPr>
        <p:txBody>
          <a:bodyPr wrap="square" rtlCol="0">
            <a:spAutoFit/>
          </a:bodyPr>
          <a:lstStyle/>
          <a:p>
            <a:pPr algn="ctr"/>
            <a:r>
              <a:rPr lang="zh-CN" altLang="en-US" sz="9600" b="1" smtClean="0">
                <a:solidFill>
                  <a:schemeClr val="bg1">
                    <a:lumMod val="95000"/>
                  </a:schemeClr>
                </a:solidFill>
                <a:latin typeface="微软雅黑" panose="020B0503020204020204" pitchFamily="34" charset="-122"/>
                <a:ea typeface="微软雅黑" panose="020B0503020204020204" pitchFamily="34" charset="-122"/>
              </a:rPr>
              <a:t>谢   谢</a:t>
            </a:r>
            <a:endParaRPr lang="zh-CN" altLang="en-US" sz="9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7366141" y="5811080"/>
            <a:ext cx="4556759" cy="584751"/>
          </a:xfrm>
          <a:prstGeom prst="rect">
            <a:avLst/>
          </a:prstGeom>
          <a:noFill/>
        </p:spPr>
        <p:txBody>
          <a:bodyPr wrap="squar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3200" dirty="0">
                <a:solidFill>
                  <a:srgbClr val="0070C0"/>
                </a:solidFill>
                <a:latin typeface="微软雅黑" panose="020B0503020204020204" pitchFamily="34" charset="-122"/>
                <a:ea typeface="微软雅黑" panose="020B0503020204020204" pitchFamily="34" charset="-122"/>
              </a:rPr>
              <a:t>答辩</a:t>
            </a:r>
            <a:r>
              <a:rPr lang="zh-CN" altLang="en-US" sz="3200">
                <a:solidFill>
                  <a:srgbClr val="0070C0"/>
                </a:solidFill>
                <a:latin typeface="微软雅黑" panose="020B0503020204020204" pitchFamily="34" charset="-122"/>
                <a:ea typeface="微软雅黑" panose="020B0503020204020204" pitchFamily="34" charset="-122"/>
              </a:rPr>
              <a:t>人：张 艳</a:t>
            </a:r>
            <a:endParaRPr lang="zh-CN" altLang="en-US" sz="32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4926" y="0"/>
            <a:ext cx="5969679" cy="2802666"/>
          </a:xfrm>
          <a:prstGeom prst="rect">
            <a:avLst/>
          </a:prstGeom>
        </p:spPr>
      </p:pic>
      <p:sp>
        <p:nvSpPr>
          <p:cNvPr id="11" name="Freeform 7"/>
          <p:cNvSpPr>
            <a:spLocks noChangeAspect="1" noEditPoints="1"/>
          </p:cNvSpPr>
          <p:nvPr/>
        </p:nvSpPr>
        <p:spPr bwMode="auto">
          <a:xfrm>
            <a:off x="7265220" y="5659144"/>
            <a:ext cx="820606" cy="8265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09600" y="6311900"/>
            <a:ext cx="406400" cy="406400"/>
          </a:xfrm>
          <a:prstGeom prst="rect">
            <a:avLst/>
          </a:prstGeom>
        </p:spPr>
      </p:pic>
      <p:grpSp>
        <p:nvGrpSpPr>
          <p:cNvPr id="16" name="组合 15"/>
          <p:cNvGrpSpPr/>
          <p:nvPr/>
        </p:nvGrpSpPr>
        <p:grpSpPr>
          <a:xfrm>
            <a:off x="1040658" y="5671657"/>
            <a:ext cx="820606" cy="826534"/>
            <a:chOff x="1040658" y="5567482"/>
            <a:chExt cx="820606" cy="826534"/>
          </a:xfrm>
        </p:grpSpPr>
        <p:grpSp>
          <p:nvGrpSpPr>
            <p:cNvPr id="5" name="组合 4"/>
            <p:cNvGrpSpPr/>
            <p:nvPr/>
          </p:nvGrpSpPr>
          <p:grpSpPr>
            <a:xfrm>
              <a:off x="1040658" y="5567482"/>
              <a:ext cx="820606" cy="826534"/>
              <a:chOff x="1796831" y="5536039"/>
              <a:chExt cx="820606" cy="826534"/>
            </a:xfrm>
          </p:grpSpPr>
          <p:sp>
            <p:nvSpPr>
              <p:cNvPr id="14" name="Freeform 7"/>
              <p:cNvSpPr>
                <a:spLocks noChangeAspect="1" noEditPoints="1"/>
              </p:cNvSpPr>
              <p:nvPr/>
            </p:nvSpPr>
            <p:spPr bwMode="auto">
              <a:xfrm>
                <a:off x="1796831" y="5536039"/>
                <a:ext cx="820606" cy="8265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1026" name="Picture 2" descr="C:\Users\Administrator\Documents\Tencent Files\1983275302\Image\C2C\)R~$V27EFH]P01([[JVH7YY.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9483" y="5635881"/>
                <a:ext cx="547567" cy="65286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流程图: 联系 5"/>
            <p:cNvSpPr/>
            <p:nvPr/>
          </p:nvSpPr>
          <p:spPr>
            <a:xfrm>
              <a:off x="1296365" y="5718480"/>
              <a:ext cx="312516" cy="27527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80160" y="5979811"/>
              <a:ext cx="547567" cy="3216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6"/>
          <p:cNvSpPr txBox="1"/>
          <p:nvPr/>
        </p:nvSpPr>
        <p:spPr>
          <a:xfrm>
            <a:off x="1527410" y="5807533"/>
            <a:ext cx="4556759" cy="584751"/>
          </a:xfrm>
          <a:prstGeom prst="rect">
            <a:avLst/>
          </a:prstGeom>
          <a:noFill/>
        </p:spPr>
        <p:txBody>
          <a:bodyPr wrap="squar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3200" smtClean="0">
                <a:solidFill>
                  <a:srgbClr val="0070C0"/>
                </a:solidFill>
                <a:latin typeface="微软雅黑" panose="020B0503020204020204" pitchFamily="34" charset="-122"/>
                <a:ea typeface="微软雅黑" panose="020B0503020204020204" pitchFamily="34" charset="-122"/>
              </a:rPr>
              <a:t>指导老师：张忠磊</a:t>
            </a:r>
            <a:endParaRPr lang="zh-CN" altLang="en-US" sz="3200" dirty="0">
              <a:solidFill>
                <a:schemeClr val="tx1">
                  <a:lumMod val="65000"/>
                  <a:lumOff val="35000"/>
                </a:schemeClr>
              </a:solidFill>
              <a:latin typeface="华文行楷" pitchFamily="2" charset="-122"/>
              <a:ea typeface="华文行楷" pitchFamily="2" charset="-122"/>
            </a:endParaRPr>
          </a:p>
        </p:txBody>
      </p:sp>
    </p:spTree>
    <p:extLst>
      <p:ext uri="{BB962C8B-B14F-4D97-AF65-F5344CB8AC3E}">
        <p14:creationId xmlns:p14="http://schemas.microsoft.com/office/powerpoint/2010/main" val="71910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9801" y="1818638"/>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85162" y="1924657"/>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t>系统概论</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功能</a:t>
            </a:r>
            <a:r>
              <a:rPr lang="zh-CN" altLang="en-US" sz="2000" b="1" smtClean="0"/>
              <a:t>分析</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t>系统设计</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t>系统演示</a:t>
            </a:r>
            <a:endParaRPr lang="zh-CN" altLang="en-US" sz="2000" b="1" dirty="0"/>
          </a:p>
        </p:txBody>
      </p:sp>
      <p:sp>
        <p:nvSpPr>
          <p:cNvPr id="63" name="圆角矩形 62"/>
          <p:cNvSpPr/>
          <p:nvPr/>
        </p:nvSpPr>
        <p:spPr>
          <a:xfrm>
            <a:off x="6746944" y="50762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t>总 结</a:t>
            </a:r>
            <a:endParaRPr lang="zh-CN" altLang="en-US" sz="2000" b="1" dirty="0"/>
          </a:p>
        </p:txBody>
      </p:sp>
      <p:sp>
        <p:nvSpPr>
          <p:cNvPr id="64" name="TextBox 78"/>
          <p:cNvSpPr txBox="1"/>
          <p:nvPr/>
        </p:nvSpPr>
        <p:spPr>
          <a:xfrm>
            <a:off x="1708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172335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84784" y="1108968"/>
            <a:ext cx="188838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系统概论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Freeform 11"/>
          <p:cNvSpPr/>
          <p:nvPr/>
        </p:nvSpPr>
        <p:spPr bwMode="auto">
          <a:xfrm flipH="1">
            <a:off x="4232025" y="1818467"/>
            <a:ext cx="617919" cy="4724352"/>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5004920" y="3058337"/>
            <a:ext cx="7187080" cy="1188314"/>
            <a:chOff x="5710619" y="2505937"/>
            <a:chExt cx="6096000" cy="1188314"/>
          </a:xfrm>
        </p:grpSpPr>
        <p:sp>
          <p:nvSpPr>
            <p:cNvPr id="21" name="矩形 20"/>
            <p:cNvSpPr/>
            <p:nvPr/>
          </p:nvSpPr>
          <p:spPr>
            <a:xfrm>
              <a:off x="5710619" y="2505937"/>
              <a:ext cx="1026889" cy="369332"/>
            </a:xfrm>
            <a:prstGeom prst="rect">
              <a:avLst/>
            </a:prstGeom>
          </p:spPr>
          <p:txBody>
            <a:bodyPr wrap="none">
              <a:spAutoFit/>
            </a:bodyPr>
            <a:lstStyle/>
            <a:p>
              <a:r>
                <a:rPr lang="zh-CN" altLang="en-US" b="1" smtClean="0">
                  <a:solidFill>
                    <a:srgbClr val="00B0F0"/>
                  </a:solidFill>
                  <a:latin typeface="微软雅黑" panose="020B0503020204020204" pitchFamily="34" charset="-122"/>
                  <a:ea typeface="微软雅黑" panose="020B0503020204020204" pitchFamily="34" charset="-122"/>
                </a:rPr>
                <a:t>开发环境</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32" name="矩形 31"/>
            <p:cNvSpPr/>
            <p:nvPr/>
          </p:nvSpPr>
          <p:spPr>
            <a:xfrm>
              <a:off x="5710619" y="2863254"/>
              <a:ext cx="6096000" cy="830997"/>
            </a:xfrm>
            <a:prstGeom prst="rect">
              <a:avLst/>
            </a:prstGeom>
          </p:spPr>
          <p:txBody>
            <a:bodyPr>
              <a:spAutoFit/>
            </a:bodyPr>
            <a:lstStyle/>
            <a:p>
              <a:pPr>
                <a:lnSpc>
                  <a:spcPct val="150000"/>
                </a:lnSpc>
              </a:pPr>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PHP study8.0</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集成环境  </a:t>
              </a:r>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 MySQL5.7.26 + Nginx1.15.11 + Vscode</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编辑器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5004920" y="4235259"/>
            <a:ext cx="6577480" cy="695871"/>
            <a:chOff x="5710619" y="5026457"/>
            <a:chExt cx="6096000" cy="695871"/>
          </a:xfrm>
        </p:grpSpPr>
        <p:sp>
          <p:nvSpPr>
            <p:cNvPr id="40" name="矩形 39"/>
            <p:cNvSpPr/>
            <p:nvPr/>
          </p:nvSpPr>
          <p:spPr>
            <a:xfrm>
              <a:off x="5710619" y="5026457"/>
              <a:ext cx="1026889" cy="369332"/>
            </a:xfrm>
            <a:prstGeom prst="rect">
              <a:avLst/>
            </a:prstGeom>
          </p:spPr>
          <p:txBody>
            <a:bodyPr wrap="none">
              <a:spAutoFit/>
            </a:bodyPr>
            <a:lstStyle/>
            <a:p>
              <a:r>
                <a:rPr lang="zh-CN" altLang="en-US" b="1" smtClean="0">
                  <a:solidFill>
                    <a:srgbClr val="00B0F0"/>
                  </a:solidFill>
                  <a:latin typeface="微软雅黑" panose="020B0503020204020204" pitchFamily="34" charset="-122"/>
                  <a:ea typeface="微软雅黑" panose="020B0503020204020204" pitchFamily="34" charset="-122"/>
                </a:rPr>
                <a:t>前台技术</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1" name="矩形 40"/>
            <p:cNvSpPr/>
            <p:nvPr/>
          </p:nvSpPr>
          <p:spPr>
            <a:xfrm>
              <a:off x="5710619" y="5383774"/>
              <a:ext cx="6096000" cy="338554"/>
            </a:xfrm>
            <a:prstGeom prst="rect">
              <a:avLst/>
            </a:prstGeom>
          </p:spPr>
          <p:txBody>
            <a:bodyPr>
              <a:spAutoFit/>
            </a:bodyPr>
            <a:lstStyle/>
            <a:p>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LayUI + JQuery + AJAX</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004920" y="5434179"/>
            <a:ext cx="6577480" cy="775508"/>
            <a:chOff x="5710619" y="5026457"/>
            <a:chExt cx="6096000" cy="775508"/>
          </a:xfrm>
        </p:grpSpPr>
        <p:sp>
          <p:nvSpPr>
            <p:cNvPr id="43" name="矩形 42"/>
            <p:cNvSpPr/>
            <p:nvPr/>
          </p:nvSpPr>
          <p:spPr>
            <a:xfrm>
              <a:off x="5710619" y="5026457"/>
              <a:ext cx="1026889" cy="369332"/>
            </a:xfrm>
            <a:prstGeom prst="rect">
              <a:avLst/>
            </a:prstGeom>
          </p:spPr>
          <p:txBody>
            <a:bodyPr wrap="none">
              <a:spAutoFit/>
            </a:bodyPr>
            <a:lstStyle/>
            <a:p>
              <a:r>
                <a:rPr lang="zh-CN" altLang="en-US" b="1" smtClean="0">
                  <a:solidFill>
                    <a:srgbClr val="00B0F0"/>
                  </a:solidFill>
                  <a:latin typeface="微软雅黑" panose="020B0503020204020204" pitchFamily="34" charset="-122"/>
                  <a:ea typeface="微软雅黑" panose="020B0503020204020204" pitchFamily="34" charset="-122"/>
                </a:rPr>
                <a:t>后台技术</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4" name="矩形 43"/>
            <p:cNvSpPr/>
            <p:nvPr/>
          </p:nvSpPr>
          <p:spPr>
            <a:xfrm>
              <a:off x="5710619" y="5383774"/>
              <a:ext cx="6096000" cy="418191"/>
            </a:xfrm>
            <a:prstGeom prst="rect">
              <a:avLst/>
            </a:prstGeom>
          </p:spPr>
          <p:txBody>
            <a:bodyPr>
              <a:spAutoFit/>
            </a:bodyPr>
            <a:lstStyle/>
            <a:p>
              <a:pPr>
                <a:lnSpc>
                  <a:spcPct val="150000"/>
                </a:lnSpc>
              </a:pPr>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ThinkPHP3.2.4</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43887" y="2605819"/>
            <a:ext cx="3216164" cy="3216164"/>
            <a:chOff x="1068251" y="2861983"/>
            <a:chExt cx="3343834" cy="3343834"/>
          </a:xfrm>
          <a:solidFill>
            <a:srgbClr val="0080CB"/>
          </a:solidFill>
        </p:grpSpPr>
        <p:sp>
          <p:nvSpPr>
            <p:cNvPr id="46" name="椭圆 45"/>
            <p:cNvSpPr/>
            <p:nvPr/>
          </p:nvSpPr>
          <p:spPr>
            <a:xfrm>
              <a:off x="1068251" y="2861983"/>
              <a:ext cx="3343834" cy="33438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atin typeface="微软雅黑" panose="020B0503020204020204" pitchFamily="34" charset="-122"/>
                <a:ea typeface="微软雅黑" panose="020B0503020204020204" pitchFamily="34" charset="-122"/>
              </a:endParaRPr>
            </a:p>
          </p:txBody>
        </p:sp>
        <p:sp>
          <p:nvSpPr>
            <p:cNvPr id="47" name="椭圆 46"/>
            <p:cNvSpPr/>
            <p:nvPr/>
          </p:nvSpPr>
          <p:spPr>
            <a:xfrm>
              <a:off x="1225836" y="3019568"/>
              <a:ext cx="3028664" cy="302866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smtClean="0">
                  <a:solidFill>
                    <a:srgbClr val="0070C0"/>
                  </a:solidFill>
                  <a:latin typeface="微软雅黑" panose="020B0503020204020204" pitchFamily="34" charset="-122"/>
                  <a:ea typeface="微软雅黑" panose="020B0503020204020204" pitchFamily="34" charset="-122"/>
                </a:rPr>
                <a:t>ThinkPHP</a:t>
              </a:r>
              <a:r>
                <a:rPr lang="zh-CN" altLang="en-US" sz="2800" b="1" smtClean="0">
                  <a:solidFill>
                    <a:srgbClr val="0070C0"/>
                  </a:solidFill>
                  <a:latin typeface="微软雅黑" panose="020B0503020204020204" pitchFamily="34" charset="-122"/>
                  <a:ea typeface="微软雅黑" panose="020B0503020204020204" pitchFamily="34" charset="-122"/>
                </a:rPr>
                <a:t>内核仿拉勾网人才系统</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012709" y="1855544"/>
            <a:ext cx="6577480" cy="775508"/>
            <a:chOff x="5710619" y="3709905"/>
            <a:chExt cx="6096000" cy="775508"/>
          </a:xfrm>
        </p:grpSpPr>
        <p:sp>
          <p:nvSpPr>
            <p:cNvPr id="49" name="矩形 48"/>
            <p:cNvSpPr/>
            <p:nvPr/>
          </p:nvSpPr>
          <p:spPr>
            <a:xfrm>
              <a:off x="5710619" y="3709905"/>
              <a:ext cx="1026889" cy="369332"/>
            </a:xfrm>
            <a:prstGeom prst="rect">
              <a:avLst/>
            </a:prstGeom>
          </p:spPr>
          <p:txBody>
            <a:bodyPr wrap="none">
              <a:spAutoFit/>
            </a:bodyPr>
            <a:lstStyle/>
            <a:p>
              <a:r>
                <a:rPr lang="zh-CN" altLang="en-US" b="1">
                  <a:solidFill>
                    <a:srgbClr val="00B0F0"/>
                  </a:solidFill>
                  <a:latin typeface="微软雅黑" panose="020B0503020204020204" pitchFamily="34" charset="-122"/>
                  <a:ea typeface="微软雅黑" panose="020B0503020204020204" pitchFamily="34" charset="-122"/>
                </a:rPr>
                <a:t>开发语言</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50" name="矩形 49"/>
            <p:cNvSpPr/>
            <p:nvPr/>
          </p:nvSpPr>
          <p:spPr>
            <a:xfrm>
              <a:off x="5710619" y="4067222"/>
              <a:ext cx="6096000" cy="418191"/>
            </a:xfrm>
            <a:prstGeom prst="rect">
              <a:avLst/>
            </a:prstGeom>
          </p:spPr>
          <p:txBody>
            <a:bodyPr>
              <a:spAutoFit/>
            </a:bodyPr>
            <a:lstStyle/>
            <a:p>
              <a:pPr>
                <a:lnSpc>
                  <a:spcPct val="150000"/>
                </a:lnSpc>
              </a:pPr>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rPr>
                <a:t>PHP</a:t>
              </a:r>
              <a:r>
                <a:rPr lang="zh-CN" altLang="en-US" sz="1600" smtClean="0">
                  <a:solidFill>
                    <a:schemeClr val="tx1">
                      <a:lumMod val="65000"/>
                      <a:lumOff val="35000"/>
                    </a:schemeClr>
                  </a:solidFill>
                  <a:latin typeface="微软雅黑" panose="020B0503020204020204" pitchFamily="34" charset="-122"/>
                  <a:ea typeface="微软雅黑" panose="020B0503020204020204" pitchFamily="34" charset="-122"/>
                </a:rPr>
                <a:t>语言</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0" y="-141422"/>
            <a:ext cx="12192000" cy="1164799"/>
            <a:chOff x="0" y="-141422"/>
            <a:chExt cx="12192000" cy="1164799"/>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3231850" y="2674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系统概论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系统设计</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spTree>
    <p:extLst>
      <p:ext uri="{BB962C8B-B14F-4D97-AF65-F5344CB8AC3E}">
        <p14:creationId xmlns:p14="http://schemas.microsoft.com/office/powerpoint/2010/main" val="253455345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1422"/>
            <a:ext cx="12192000" cy="1164799"/>
            <a:chOff x="0" y="-141422"/>
            <a:chExt cx="12192000" cy="1164799"/>
          </a:xfrm>
        </p:grpSpPr>
        <p:sp>
          <p:nvSpPr>
            <p:cNvPr id="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 name="矩形 3"/>
            <p:cNvSpPr/>
            <p:nvPr/>
          </p:nvSpPr>
          <p:spPr>
            <a:xfrm>
              <a:off x="5001630" y="-8518"/>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功能分析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系统设计</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sp>
        <p:nvSpPr>
          <p:cNvPr id="11" name="流程图: 可选过程 10"/>
          <p:cNvSpPr/>
          <p:nvPr/>
        </p:nvSpPr>
        <p:spPr>
          <a:xfrm>
            <a:off x="4885474" y="1023377"/>
            <a:ext cx="1875099" cy="1030147"/>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t>系统管理员</a:t>
            </a:r>
            <a:endParaRPr lang="zh-CN" altLang="en-US" sz="2400" b="1"/>
          </a:p>
        </p:txBody>
      </p:sp>
      <p:sp>
        <p:nvSpPr>
          <p:cNvPr id="12" name="椭圆 11"/>
          <p:cNvSpPr/>
          <p:nvPr/>
        </p:nvSpPr>
        <p:spPr>
          <a:xfrm>
            <a:off x="1728584" y="4109010"/>
            <a:ext cx="1985987" cy="153943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t>个人用户</a:t>
            </a:r>
            <a:endParaRPr lang="zh-CN" altLang="en-US" sz="2400" b="1"/>
          </a:p>
        </p:txBody>
      </p:sp>
      <p:sp>
        <p:nvSpPr>
          <p:cNvPr id="13" name="椭圆 12"/>
          <p:cNvSpPr/>
          <p:nvPr/>
        </p:nvSpPr>
        <p:spPr>
          <a:xfrm>
            <a:off x="7880766" y="4109011"/>
            <a:ext cx="1985987" cy="153943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t>企业用户</a:t>
            </a:r>
            <a:endParaRPr lang="zh-CN" altLang="en-US" sz="2400" b="1"/>
          </a:p>
        </p:txBody>
      </p:sp>
      <p:sp>
        <p:nvSpPr>
          <p:cNvPr id="19" name="右箭头 18"/>
          <p:cNvSpPr/>
          <p:nvPr/>
        </p:nvSpPr>
        <p:spPr>
          <a:xfrm>
            <a:off x="4353999" y="4490977"/>
            <a:ext cx="2938051" cy="30094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箭头 19"/>
          <p:cNvSpPr/>
          <p:nvPr/>
        </p:nvSpPr>
        <p:spPr>
          <a:xfrm>
            <a:off x="4259484" y="5185458"/>
            <a:ext cx="3032567" cy="2546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弧形箭头 24"/>
          <p:cNvSpPr/>
          <p:nvPr/>
        </p:nvSpPr>
        <p:spPr>
          <a:xfrm>
            <a:off x="1997077" y="3483979"/>
            <a:ext cx="1449001" cy="682905"/>
          </a:xfrm>
          <a:prstGeom prst="curved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TextBox 25"/>
          <p:cNvSpPr txBox="1"/>
          <p:nvPr/>
        </p:nvSpPr>
        <p:spPr>
          <a:xfrm>
            <a:off x="656934" y="3114647"/>
            <a:ext cx="4062015"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注册、登录、完善简历、搜索职位等</a:t>
            </a:r>
            <a:endParaRPr lang="zh-CN" altLang="en-US"/>
          </a:p>
        </p:txBody>
      </p:sp>
      <p:sp>
        <p:nvSpPr>
          <p:cNvPr id="28" name="上弧形箭头 27"/>
          <p:cNvSpPr/>
          <p:nvPr/>
        </p:nvSpPr>
        <p:spPr>
          <a:xfrm rot="211738">
            <a:off x="8255205" y="3518738"/>
            <a:ext cx="1402758" cy="613388"/>
          </a:xfrm>
          <a:prstGeom prst="curvedDownArrow">
            <a:avLst/>
          </a:prstGeom>
          <a:solidFill>
            <a:srgbClr val="0070C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TextBox 28"/>
          <p:cNvSpPr txBox="1"/>
          <p:nvPr/>
        </p:nvSpPr>
        <p:spPr>
          <a:xfrm>
            <a:off x="7292050" y="3106815"/>
            <a:ext cx="4344054"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注册、登录、完善企业资料、发布职位等</a:t>
            </a:r>
            <a:endParaRPr lang="zh-CN" altLang="en-US"/>
          </a:p>
        </p:txBody>
      </p:sp>
      <p:sp>
        <p:nvSpPr>
          <p:cNvPr id="31" name="右箭头 30"/>
          <p:cNvSpPr/>
          <p:nvPr/>
        </p:nvSpPr>
        <p:spPr>
          <a:xfrm rot="19544215">
            <a:off x="2899385" y="2286178"/>
            <a:ext cx="1950570" cy="30593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2648303">
            <a:off x="6783028" y="2315702"/>
            <a:ext cx="1950570" cy="30593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rot="19650140">
            <a:off x="2814250" y="1980630"/>
            <a:ext cx="1445234"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审核、存档</a:t>
            </a:r>
            <a:endParaRPr lang="zh-CN" altLang="en-US"/>
          </a:p>
        </p:txBody>
      </p:sp>
      <p:sp>
        <p:nvSpPr>
          <p:cNvPr id="36" name="右箭头 35"/>
          <p:cNvSpPr/>
          <p:nvPr/>
        </p:nvSpPr>
        <p:spPr>
          <a:xfrm rot="1889032">
            <a:off x="6372166" y="2431341"/>
            <a:ext cx="1739613" cy="30593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rot="8751213">
            <a:off x="3426394" y="2493846"/>
            <a:ext cx="1770285" cy="30593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rot="1915927">
            <a:off x="7243041" y="2122965"/>
            <a:ext cx="1445234"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审核、存档</a:t>
            </a:r>
            <a:endParaRPr lang="zh-CN" altLang="en-US"/>
          </a:p>
        </p:txBody>
      </p:sp>
      <p:sp>
        <p:nvSpPr>
          <p:cNvPr id="39" name="TextBox 38"/>
          <p:cNvSpPr txBox="1"/>
          <p:nvPr/>
        </p:nvSpPr>
        <p:spPr>
          <a:xfrm rot="19650140">
            <a:off x="4438268" y="2465067"/>
            <a:ext cx="1050077"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管理</a:t>
            </a:r>
            <a:endParaRPr lang="zh-CN" altLang="en-US"/>
          </a:p>
        </p:txBody>
      </p:sp>
      <p:sp>
        <p:nvSpPr>
          <p:cNvPr id="40" name="TextBox 39"/>
          <p:cNvSpPr txBox="1"/>
          <p:nvPr/>
        </p:nvSpPr>
        <p:spPr>
          <a:xfrm rot="2113190">
            <a:off x="6588452" y="2685005"/>
            <a:ext cx="1050077"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管理</a:t>
            </a:r>
            <a:endParaRPr lang="zh-CN" altLang="en-US"/>
          </a:p>
        </p:txBody>
      </p:sp>
      <p:sp>
        <p:nvSpPr>
          <p:cNvPr id="41" name="TextBox 40"/>
          <p:cNvSpPr txBox="1"/>
          <p:nvPr/>
        </p:nvSpPr>
        <p:spPr>
          <a:xfrm>
            <a:off x="5235470" y="4132950"/>
            <a:ext cx="1606818"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简历投递</a:t>
            </a:r>
            <a:endParaRPr lang="zh-CN" altLang="en-US"/>
          </a:p>
        </p:txBody>
      </p:sp>
      <p:sp>
        <p:nvSpPr>
          <p:cNvPr id="42" name="TextBox 41"/>
          <p:cNvSpPr txBox="1"/>
          <p:nvPr/>
        </p:nvSpPr>
        <p:spPr>
          <a:xfrm>
            <a:off x="5292591" y="5463778"/>
            <a:ext cx="1606818" cy="369332"/>
          </a:xfrm>
          <a:prstGeom prst="rect">
            <a:avLst/>
          </a:prstGeom>
          <a:noFill/>
        </p:spPr>
        <p:txBody>
          <a:bodyPr wrap="square" rtlCol="0">
            <a:spAutoFit/>
            <a:scene3d>
              <a:camera prst="orthographicFront">
                <a:rot lat="0" lon="1800000" rev="0"/>
              </a:camera>
              <a:lightRig rig="threePt" dir="t"/>
            </a:scene3d>
          </a:bodyPr>
          <a:lstStyle/>
          <a:p>
            <a:r>
              <a:rPr lang="zh-CN" altLang="en-US" smtClean="0"/>
              <a:t>面试邀请</a:t>
            </a:r>
            <a:endParaRPr lang="zh-CN" altLang="en-US"/>
          </a:p>
        </p:txBody>
      </p:sp>
    </p:spTree>
    <p:extLst>
      <p:ext uri="{BB962C8B-B14F-4D97-AF65-F5344CB8AC3E}">
        <p14:creationId xmlns:p14="http://schemas.microsoft.com/office/powerpoint/2010/main" val="3057789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1983275302\Image\C2C\@83`DP@})LQ[@T$))RUR_50.png"/>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7547" y="1296406"/>
            <a:ext cx="7283303" cy="4456211"/>
          </a:xfrm>
          <a:prstGeom prst="rect">
            <a:avLst/>
          </a:prstGeom>
          <a:noFill/>
          <a:ln>
            <a:noFill/>
          </a:ln>
        </p:spPr>
      </p:pic>
      <p:grpSp>
        <p:nvGrpSpPr>
          <p:cNvPr id="3" name="组合 2"/>
          <p:cNvGrpSpPr/>
          <p:nvPr/>
        </p:nvGrpSpPr>
        <p:grpSpPr>
          <a:xfrm>
            <a:off x="0" y="-141422"/>
            <a:ext cx="12192000" cy="1164799"/>
            <a:chOff x="0" y="-141422"/>
            <a:chExt cx="12192000" cy="1164799"/>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5" name="矩形 4"/>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12" name="组合 11"/>
          <p:cNvGrpSpPr/>
          <p:nvPr/>
        </p:nvGrpSpPr>
        <p:grpSpPr>
          <a:xfrm>
            <a:off x="425752" y="1108968"/>
            <a:ext cx="2400000" cy="419872"/>
            <a:chOff x="425752" y="1108968"/>
            <a:chExt cx="2400000" cy="419872"/>
          </a:xfrm>
        </p:grpSpPr>
        <p:cxnSp>
          <p:nvCxnSpPr>
            <p:cNvPr id="13" name="直接连接符 12"/>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p:cNvSpPr txBox="1"/>
            <p:nvPr/>
          </p:nvSpPr>
          <p:spPr>
            <a:xfrm>
              <a:off x="743654" y="1108968"/>
              <a:ext cx="1625296" cy="384260"/>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系统整体架构</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300749" y="2804511"/>
            <a:ext cx="1980000" cy="1440000"/>
          </a:xfrm>
          <a:prstGeom prst="rect">
            <a:avLst/>
          </a:prstGeom>
          <a:noFill/>
          <a:ln w="57150">
            <a:solidFill>
              <a:srgbClr val="FF0000"/>
            </a:solidFill>
          </a:ln>
        </p:spPr>
        <p:txBody>
          <a:bodyPr wrap="square" rtlCol="0">
            <a:spAutoFit/>
          </a:bodyPr>
          <a:lstStyle/>
          <a:p>
            <a:endParaRPr lang="zh-CN" altLang="en-US"/>
          </a:p>
        </p:txBody>
      </p:sp>
      <p:sp>
        <p:nvSpPr>
          <p:cNvPr id="16" name="TextBox 15"/>
          <p:cNvSpPr txBox="1"/>
          <p:nvPr/>
        </p:nvSpPr>
        <p:spPr>
          <a:xfrm>
            <a:off x="6720674" y="2804511"/>
            <a:ext cx="1980000" cy="1440000"/>
          </a:xfrm>
          <a:prstGeom prst="rect">
            <a:avLst/>
          </a:prstGeom>
          <a:noFill/>
          <a:ln w="57150">
            <a:solidFill>
              <a:srgbClr val="FF0000"/>
            </a:solidFill>
          </a:ln>
        </p:spPr>
        <p:txBody>
          <a:bodyPr wrap="square" rtlCol="0">
            <a:spAutoFit/>
          </a:bodyPr>
          <a:lstStyle/>
          <a:p>
            <a:endParaRPr lang="zh-CN" altLang="en-US"/>
          </a:p>
        </p:txBody>
      </p:sp>
    </p:spTree>
    <p:extLst>
      <p:ext uri="{BB962C8B-B14F-4D97-AF65-F5344CB8AC3E}">
        <p14:creationId xmlns:p14="http://schemas.microsoft.com/office/powerpoint/2010/main" val="721007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1983275302\Image\C2C\K_Y{(XB(9X51{XEJA$JU$OU.png"/>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9620" y="1991827"/>
            <a:ext cx="7427757" cy="4628892"/>
          </a:xfrm>
          <a:prstGeom prst="rect">
            <a:avLst/>
          </a:prstGeom>
          <a:noFill/>
          <a:ln>
            <a:noFill/>
          </a:ln>
        </p:spPr>
      </p:pic>
      <p:grpSp>
        <p:nvGrpSpPr>
          <p:cNvPr id="14" name="组合 13"/>
          <p:cNvGrpSpPr/>
          <p:nvPr/>
        </p:nvGrpSpPr>
        <p:grpSpPr>
          <a:xfrm>
            <a:off x="0" y="-141422"/>
            <a:ext cx="12192000" cy="1164799"/>
            <a:chOff x="0" y="-141422"/>
            <a:chExt cx="12192000" cy="1164799"/>
          </a:xfrm>
        </p:grpSpPr>
        <p:sp>
          <p:nvSpPr>
            <p:cNvPr id="15"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6" name="矩形 15"/>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7"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3" name="组合 22"/>
          <p:cNvGrpSpPr/>
          <p:nvPr/>
        </p:nvGrpSpPr>
        <p:grpSpPr>
          <a:xfrm>
            <a:off x="373253" y="1108968"/>
            <a:ext cx="2561845" cy="419872"/>
            <a:chOff x="373253" y="1108968"/>
            <a:chExt cx="2561845" cy="419872"/>
          </a:xfrm>
        </p:grpSpPr>
        <p:cxnSp>
          <p:nvCxnSpPr>
            <p:cNvPr id="24" name="直接连接符 2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p:cNvSpPr txBox="1"/>
            <p:nvPr/>
          </p:nvSpPr>
          <p:spPr>
            <a:xfrm>
              <a:off x="373253" y="1108968"/>
              <a:ext cx="2561845" cy="383939"/>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个人用户整体功能设计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 name="TextBox 2"/>
          <p:cNvSpPr txBox="1"/>
          <p:nvPr/>
        </p:nvSpPr>
        <p:spPr>
          <a:xfrm>
            <a:off x="8503499" y="3078864"/>
            <a:ext cx="900000" cy="3460830"/>
          </a:xfrm>
          <a:prstGeom prst="rect">
            <a:avLst/>
          </a:prstGeom>
          <a:noFill/>
          <a:ln w="57150">
            <a:solidFill>
              <a:srgbClr val="FF0000"/>
            </a:solidFill>
          </a:ln>
        </p:spPr>
        <p:txBody>
          <a:bodyPr vert="eaVert" wrap="square" rtlCol="0">
            <a:spAutoFit/>
          </a:bodyPr>
          <a:lstStyle/>
          <a:p>
            <a:endParaRPr lang="zh-CN" altLang="en-US"/>
          </a:p>
        </p:txBody>
      </p:sp>
    </p:spTree>
    <p:extLst>
      <p:ext uri="{BB962C8B-B14F-4D97-AF65-F5344CB8AC3E}">
        <p14:creationId xmlns:p14="http://schemas.microsoft.com/office/powerpoint/2010/main" val="2279901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1983275302\Image\C2C\)$~$B{UH9W4CV8(9BGY9F$C.png"/>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833" y="1023377"/>
            <a:ext cx="10477212" cy="5678911"/>
          </a:xfrm>
          <a:prstGeom prst="rect">
            <a:avLst/>
          </a:prstGeom>
          <a:noFill/>
          <a:ln>
            <a:noFill/>
          </a:ln>
        </p:spPr>
      </p:pic>
      <p:grpSp>
        <p:nvGrpSpPr>
          <p:cNvPr id="13" name="组合 12"/>
          <p:cNvGrpSpPr/>
          <p:nvPr/>
        </p:nvGrpSpPr>
        <p:grpSpPr>
          <a:xfrm>
            <a:off x="0" y="-141422"/>
            <a:ext cx="12192000" cy="1164799"/>
            <a:chOff x="0" y="-141422"/>
            <a:chExt cx="12192000" cy="1164799"/>
          </a:xfrm>
        </p:grpSpPr>
        <p:sp>
          <p:nvSpPr>
            <p:cNvPr id="1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5" name="矩形 14"/>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6"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2" name="组合 21"/>
          <p:cNvGrpSpPr/>
          <p:nvPr/>
        </p:nvGrpSpPr>
        <p:grpSpPr>
          <a:xfrm>
            <a:off x="396403" y="1108968"/>
            <a:ext cx="2429349" cy="419872"/>
            <a:chOff x="396403" y="1108968"/>
            <a:chExt cx="2429349" cy="419872"/>
          </a:xfrm>
        </p:grpSpPr>
        <p:cxnSp>
          <p:nvCxnSpPr>
            <p:cNvPr id="23" name="直接连接符 22"/>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6"/>
            <p:cNvSpPr txBox="1"/>
            <p:nvPr/>
          </p:nvSpPr>
          <p:spPr>
            <a:xfrm>
              <a:off x="396403" y="1108968"/>
              <a:ext cx="2150015" cy="383939"/>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个人中心模块设计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47637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1983275302\Image\C2C\3HKMIEY]OQ4]JEL9@P4~N@O.png"/>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1501" y="1724628"/>
            <a:ext cx="7246111" cy="4849791"/>
          </a:xfrm>
          <a:prstGeom prst="rect">
            <a:avLst/>
          </a:prstGeom>
          <a:noFill/>
          <a:ln>
            <a:noFill/>
          </a:ln>
        </p:spPr>
      </p:pic>
      <p:grpSp>
        <p:nvGrpSpPr>
          <p:cNvPr id="12" name="组合 11"/>
          <p:cNvGrpSpPr/>
          <p:nvPr/>
        </p:nvGrpSpPr>
        <p:grpSpPr>
          <a:xfrm>
            <a:off x="0" y="-141422"/>
            <a:ext cx="12192000" cy="1164799"/>
            <a:chOff x="0" y="-141422"/>
            <a:chExt cx="12192000" cy="1164799"/>
          </a:xfrm>
        </p:grpSpPr>
        <p:sp>
          <p:nvSpPr>
            <p:cNvPr id="1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4" name="矩形 13"/>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5"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1" name="组合 20"/>
          <p:cNvGrpSpPr/>
          <p:nvPr/>
        </p:nvGrpSpPr>
        <p:grpSpPr>
          <a:xfrm>
            <a:off x="292228" y="1108968"/>
            <a:ext cx="2775049" cy="419872"/>
            <a:chOff x="292228" y="1108968"/>
            <a:chExt cx="2775049" cy="419872"/>
          </a:xfrm>
        </p:grpSpPr>
        <p:cxnSp>
          <p:nvCxnSpPr>
            <p:cNvPr id="22" name="直接连接符 2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p:cNvSpPr txBox="1"/>
            <p:nvPr/>
          </p:nvSpPr>
          <p:spPr>
            <a:xfrm>
              <a:off x="292228" y="1108968"/>
              <a:ext cx="2775049" cy="383939"/>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企业用户整体功能设计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TextBox 23"/>
          <p:cNvSpPr txBox="1"/>
          <p:nvPr/>
        </p:nvSpPr>
        <p:spPr>
          <a:xfrm>
            <a:off x="7921957" y="3044139"/>
            <a:ext cx="900000" cy="3460830"/>
          </a:xfrm>
          <a:prstGeom prst="rect">
            <a:avLst/>
          </a:prstGeom>
          <a:noFill/>
          <a:ln w="57150">
            <a:solidFill>
              <a:srgbClr val="FF0000"/>
            </a:solidFill>
          </a:ln>
        </p:spPr>
        <p:txBody>
          <a:bodyPr vert="eaVert" wrap="square" rtlCol="0">
            <a:spAutoFit/>
          </a:bodyPr>
          <a:lstStyle/>
          <a:p>
            <a:endParaRPr lang="zh-CN" altLang="en-US"/>
          </a:p>
        </p:txBody>
      </p:sp>
    </p:spTree>
    <p:extLst>
      <p:ext uri="{BB962C8B-B14F-4D97-AF65-F5344CB8AC3E}">
        <p14:creationId xmlns:p14="http://schemas.microsoft.com/office/powerpoint/2010/main" val="3193224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ocuments\Tencent Files\1983275302\Image\C2C\[ZZ3[Z~1UWG%XJOZLB9KD6W.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8401" y="823692"/>
            <a:ext cx="10006212" cy="55539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istrator\Documents\Tencent Files\1983275302\Image\C2C\PF%_MU6(CS_JKG)GRX}H@V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568" y="956980"/>
            <a:ext cx="428625" cy="14001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0" y="-141422"/>
            <a:ext cx="12192000" cy="1164799"/>
            <a:chOff x="0" y="-141422"/>
            <a:chExt cx="12192000" cy="1164799"/>
          </a:xfrm>
        </p:grpSpPr>
        <p:sp>
          <p:nvSpPr>
            <p:cNvPr id="1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5" name="矩形 14"/>
            <p:cNvSpPr/>
            <p:nvPr/>
          </p:nvSpPr>
          <p:spPr>
            <a:xfrm>
              <a:off x="6682806" y="-8517"/>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6" name="TextBox 6"/>
            <p:cNvSpPr txBox="1"/>
            <p:nvPr/>
          </p:nvSpPr>
          <p:spPr>
            <a:xfrm>
              <a:off x="3374949" y="242650"/>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系统概论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7"/>
            <p:cNvSpPr txBox="1"/>
            <p:nvPr/>
          </p:nvSpPr>
          <p:spPr>
            <a:xfrm>
              <a:off x="5076749" y="242651"/>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功能分析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9"/>
            <p:cNvSpPr txBox="1"/>
            <p:nvPr/>
          </p:nvSpPr>
          <p:spPr>
            <a:xfrm>
              <a:off x="6778549" y="242650"/>
              <a:ext cx="1344000" cy="343159"/>
            </a:xfrm>
            <a:prstGeom prst="rect">
              <a:avLst/>
            </a:prstGeom>
            <a:noFill/>
          </p:spPr>
          <p:txBody>
            <a:bodyPr wrap="square" lIns="0" tIns="48000" rIns="0" bIns="48000" rtlCol="0">
              <a:spAutoFit/>
            </a:bodyPr>
            <a:lstStyle/>
            <a:p>
              <a:pPr algn="ctr"/>
              <a:r>
                <a:rPr lang="zh-CN" altLang="en-US" sz="1600" b="1" smtClean="0">
                  <a:solidFill>
                    <a:schemeClr val="bg1"/>
                  </a:solidFill>
                  <a:latin typeface="微软雅黑" panose="020B0503020204020204" pitchFamily="34" charset="-122"/>
                  <a:ea typeface="微软雅黑" panose="020B0503020204020204" pitchFamily="34" charset="-122"/>
                </a:rPr>
                <a:t>系统设计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系统演示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总 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554" y="-141422"/>
              <a:ext cx="2481024" cy="1164799"/>
            </a:xfrm>
            <a:prstGeom prst="rect">
              <a:avLst/>
            </a:prstGeom>
          </p:spPr>
        </p:pic>
      </p:grpSp>
      <p:grpSp>
        <p:nvGrpSpPr>
          <p:cNvPr id="22" name="组合 21"/>
          <p:cNvGrpSpPr/>
          <p:nvPr/>
        </p:nvGrpSpPr>
        <p:grpSpPr>
          <a:xfrm>
            <a:off x="425752" y="1108968"/>
            <a:ext cx="2400000" cy="419872"/>
            <a:chOff x="425752" y="1108968"/>
            <a:chExt cx="2400000" cy="419872"/>
          </a:xfrm>
        </p:grpSpPr>
        <p:cxnSp>
          <p:nvCxnSpPr>
            <p:cNvPr id="23" name="直接连接符 22"/>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6"/>
            <p:cNvSpPr txBox="1"/>
            <p:nvPr/>
          </p:nvSpPr>
          <p:spPr>
            <a:xfrm>
              <a:off x="454279" y="1108968"/>
              <a:ext cx="2335210" cy="383939"/>
            </a:xfrm>
            <a:prstGeom prst="rect">
              <a:avLst/>
            </a:prstGeom>
            <a:noFill/>
          </p:spPr>
          <p:txBody>
            <a:bodyPr wrap="square" lIns="0" tIns="48000" rIns="0" bIns="48000" rtlCol="0">
              <a:spAutoFit/>
            </a:bodyPr>
            <a:lstStyle/>
            <a:p>
              <a:pPr algn="ctr"/>
              <a:r>
                <a:rPr lang="zh-CN" altLang="en-US" sz="1865" b="1" smtClean="0">
                  <a:solidFill>
                    <a:schemeClr val="tx1">
                      <a:lumMod val="65000"/>
                      <a:lumOff val="35000"/>
                    </a:schemeClr>
                  </a:solidFill>
                  <a:latin typeface="微软雅黑" panose="020B0503020204020204" pitchFamily="34" charset="-122"/>
                  <a:ea typeface="微软雅黑" panose="020B0503020204020204" pitchFamily="34" charset="-122"/>
                </a:rPr>
                <a:t>企业中心模块设计</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06431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1414</TotalTime>
  <Words>537</Words>
  <Application>Microsoft Office PowerPoint</Application>
  <PresentationFormat>自定义</PresentationFormat>
  <Paragraphs>162</Paragraphs>
  <Slides>19</Slides>
  <Notes>6</Notes>
  <HiddenSlides>0</HiddenSlides>
  <MMClips>2</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xt256.com</cp:lastModifiedBy>
  <cp:revision>120</cp:revision>
  <dcterms:created xsi:type="dcterms:W3CDTF">2016-11-24T09:20:00Z</dcterms:created>
  <dcterms:modified xsi:type="dcterms:W3CDTF">2020-05-15T16:00:03Z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